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10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10/16/2019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10/16/2019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Sistem peringatan dini	BERBASIS MASYARAKAT</a:t>
            </a:r>
            <a:endParaRPr lang="id-ID" dirty="0"/>
          </a:p>
        </p:txBody>
      </p:sp>
      <p:sp>
        <p:nvSpPr>
          <p:cNvPr id="3" name="Subtitle 2"/>
          <p:cNvSpPr>
            <a:spLocks noGrp="1"/>
          </p:cNvSpPr>
          <p:nvPr>
            <p:ph type="subTitle" idx="1"/>
          </p:nvPr>
        </p:nvSpPr>
        <p:spPr/>
        <p:txBody>
          <a:bodyPr/>
          <a:lstStyle/>
          <a:p>
            <a:r>
              <a:rPr lang="id-ID" dirty="0" smtClean="0"/>
              <a:t>DESA </a:t>
            </a:r>
            <a:r>
              <a:rPr lang="id-ID" dirty="0" smtClean="0"/>
              <a:t>beji</a:t>
            </a:r>
            <a:r>
              <a:rPr lang="id-ID" dirty="0" smtClean="0"/>
              <a:t> </a:t>
            </a:r>
            <a:r>
              <a:rPr lang="id-ID" dirty="0" smtClean="0"/>
              <a:t>KECAMATAN </a:t>
            </a:r>
            <a:r>
              <a:rPr lang="id-ID" dirty="0" smtClean="0"/>
              <a:t>ngawen </a:t>
            </a:r>
            <a:r>
              <a:rPr lang="id-ID" dirty="0" smtClean="0"/>
              <a:t>KABUPATEN </a:t>
            </a:r>
            <a:r>
              <a:rPr lang="id-ID" dirty="0" smtClean="0"/>
              <a:t>GUNUNGKIDUL, YANG DISEPAKATI BERSAMA WARGA MASYARAKAT PADA PEMBENTUKAN DESTANA HARI RABU, </a:t>
            </a:r>
            <a:r>
              <a:rPr lang="id-ID" dirty="0" smtClean="0"/>
              <a:t>16 OKTOBER  </a:t>
            </a:r>
            <a:r>
              <a:rPr lang="id-ID" dirty="0" smtClean="0"/>
              <a:t>2019</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3601" y="418237"/>
            <a:ext cx="1975585" cy="197558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017428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KESEPAKATAN TADA PERINGATAN DINI DESA  </a:t>
            </a:r>
            <a:r>
              <a:rPr lang="id-ID" dirty="0" smtClean="0"/>
              <a:t>BEJI</a:t>
            </a:r>
            <a:r>
              <a:rPr lang="id-ID" dirty="0" smtClean="0"/>
              <a:t> </a:t>
            </a:r>
            <a:r>
              <a:rPr lang="id-ID" dirty="0" smtClean="0"/>
              <a:t>kecamatan </a:t>
            </a:r>
            <a:r>
              <a:rPr lang="id-ID" dirty="0" smtClean="0"/>
              <a:t>NGAWEN</a:t>
            </a:r>
            <a:r>
              <a:rPr lang="id-ID" dirty="0" smtClean="0"/>
              <a:t> </a:t>
            </a:r>
            <a:r>
              <a:rPr lang="id-ID" dirty="0" smtClean="0"/>
              <a:t>gununkidul</a:t>
            </a:r>
            <a:endParaRPr lang="id-ID" dirty="0"/>
          </a:p>
        </p:txBody>
      </p:sp>
      <p:sp>
        <p:nvSpPr>
          <p:cNvPr id="3" name="Content Placeholder 2"/>
          <p:cNvSpPr>
            <a:spLocks noGrp="1"/>
          </p:cNvSpPr>
          <p:nvPr>
            <p:ph idx="1"/>
          </p:nvPr>
        </p:nvSpPr>
        <p:spPr/>
        <p:txBody>
          <a:bodyPr/>
          <a:lstStyle/>
          <a:p>
            <a:pPr marL="0" indent="0">
              <a:buNone/>
            </a:pPr>
            <a:r>
              <a:rPr lang="id-ID" dirty="0" smtClean="0"/>
              <a:t>Pada hari ini Rabu Tanggal </a:t>
            </a:r>
            <a:r>
              <a:rPr lang="id-ID" dirty="0" smtClean="0"/>
              <a:t>16 Oktober </a:t>
            </a:r>
            <a:r>
              <a:rPr lang="id-ID" dirty="0" smtClean="0"/>
              <a:t>2019 telah disepakati bersama tanda peringatan dini di desa </a:t>
            </a:r>
            <a:r>
              <a:rPr lang="id-ID" dirty="0" smtClean="0"/>
              <a:t>Beji</a:t>
            </a:r>
            <a:r>
              <a:rPr lang="id-ID" dirty="0" smtClean="0"/>
              <a:t> </a:t>
            </a:r>
            <a:r>
              <a:rPr lang="id-ID" dirty="0" smtClean="0"/>
              <a:t>kecamatan </a:t>
            </a:r>
            <a:r>
              <a:rPr lang="id-ID" dirty="0" smtClean="0"/>
              <a:t>Ngawen</a:t>
            </a:r>
            <a:r>
              <a:rPr lang="id-ID" dirty="0" smtClean="0"/>
              <a:t> </a:t>
            </a:r>
            <a:r>
              <a:rPr lang="id-ID" dirty="0" smtClean="0"/>
              <a:t>sebagai berikut:</a:t>
            </a:r>
          </a:p>
          <a:p>
            <a:pPr marL="0" indent="0">
              <a:buNone/>
            </a:pP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3430818869"/>
              </p:ext>
            </p:extLst>
          </p:nvPr>
        </p:nvGraphicFramePr>
        <p:xfrm>
          <a:off x="1349418" y="3195321"/>
          <a:ext cx="9893837" cy="3012440"/>
        </p:xfrm>
        <a:graphic>
          <a:graphicData uri="http://schemas.openxmlformats.org/drawingml/2006/table">
            <a:tbl>
              <a:tblPr firstRow="1" bandRow="1">
                <a:tableStyleId>{5C22544A-7EE6-4342-B048-85BDC9FD1C3A}</a:tableStyleId>
              </a:tblPr>
              <a:tblGrid>
                <a:gridCol w="630559"/>
                <a:gridCol w="1802837"/>
                <a:gridCol w="1975283"/>
                <a:gridCol w="2187212"/>
                <a:gridCol w="1648973"/>
                <a:gridCol w="1648973"/>
              </a:tblGrid>
              <a:tr h="370840">
                <a:tc>
                  <a:txBody>
                    <a:bodyPr/>
                    <a:lstStyle/>
                    <a:p>
                      <a:r>
                        <a:rPr lang="id-ID" sz="1400" dirty="0" smtClean="0"/>
                        <a:t>No</a:t>
                      </a:r>
                      <a:endParaRPr lang="id-ID" sz="1400" dirty="0"/>
                    </a:p>
                  </a:txBody>
                  <a:tcPr/>
                </a:tc>
                <a:tc>
                  <a:txBody>
                    <a:bodyPr/>
                    <a:lstStyle/>
                    <a:p>
                      <a:r>
                        <a:rPr lang="id-ID" sz="1400" dirty="0" smtClean="0"/>
                        <a:t>Padukuhan</a:t>
                      </a:r>
                      <a:endParaRPr lang="id-ID" sz="1400" dirty="0"/>
                    </a:p>
                  </a:txBody>
                  <a:tcPr/>
                </a:tc>
                <a:tc>
                  <a:txBody>
                    <a:bodyPr/>
                    <a:lstStyle/>
                    <a:p>
                      <a:r>
                        <a:rPr lang="id-ID" sz="1400" dirty="0" smtClean="0"/>
                        <a:t>Jenis Bencana</a:t>
                      </a:r>
                      <a:endParaRPr lang="id-ID" sz="1400" dirty="0"/>
                    </a:p>
                  </a:txBody>
                  <a:tcPr/>
                </a:tc>
                <a:tc>
                  <a:txBody>
                    <a:bodyPr/>
                    <a:lstStyle/>
                    <a:p>
                      <a:r>
                        <a:rPr lang="id-ID" sz="1400" dirty="0" smtClean="0"/>
                        <a:t>Tanda</a:t>
                      </a:r>
                      <a:r>
                        <a:rPr lang="id-ID" sz="1400" baseline="0" dirty="0" smtClean="0"/>
                        <a:t> tangan</a:t>
                      </a:r>
                    </a:p>
                    <a:p>
                      <a:r>
                        <a:rPr lang="id-ID" sz="1400" baseline="0" dirty="0" smtClean="0"/>
                        <a:t>Dukuh/Tomas/RW</a:t>
                      </a:r>
                      <a:endParaRPr lang="id-ID" sz="1400" dirty="0"/>
                    </a:p>
                  </a:txBody>
                  <a:tcPr/>
                </a:tc>
                <a:tc>
                  <a:txBody>
                    <a:bodyPr/>
                    <a:lstStyle/>
                    <a:p>
                      <a:r>
                        <a:rPr lang="id-ID" sz="1400" dirty="0" smtClean="0"/>
                        <a:t>Tanda Tangan</a:t>
                      </a:r>
                      <a:endParaRPr lang="id-ID" sz="1400" dirty="0"/>
                    </a:p>
                  </a:txBody>
                  <a:tcPr/>
                </a:tc>
                <a:tc>
                  <a:txBody>
                    <a:bodyPr/>
                    <a:lstStyle/>
                    <a:p>
                      <a:r>
                        <a:rPr lang="id-ID" sz="1400" dirty="0" smtClean="0"/>
                        <a:t>Menyetujui</a:t>
                      </a:r>
                      <a:endParaRPr lang="id-ID" sz="1400" dirty="0"/>
                    </a:p>
                  </a:txBody>
                  <a:tcPr/>
                </a:tc>
              </a:tr>
              <a:tr h="370840">
                <a:tc>
                  <a:txBody>
                    <a:bodyPr/>
                    <a:lstStyle/>
                    <a:p>
                      <a:r>
                        <a:rPr lang="id-ID" dirty="0" smtClean="0"/>
                        <a:t>1.</a:t>
                      </a:r>
                    </a:p>
                    <a:p>
                      <a:r>
                        <a:rPr lang="id-ID" dirty="0" smtClean="0"/>
                        <a:t>2.</a:t>
                      </a:r>
                      <a:endParaRPr lang="id-ID" dirty="0"/>
                    </a:p>
                  </a:txBody>
                  <a:tcPr/>
                </a:tc>
                <a:tc>
                  <a:txBody>
                    <a:bodyPr/>
                    <a:lstStyle/>
                    <a:p>
                      <a:endParaRPr lang="id-ID" dirty="0" smtClean="0"/>
                    </a:p>
                  </a:txBody>
                  <a:tcPr/>
                </a:tc>
                <a:tc>
                  <a:txBody>
                    <a:bodyPr/>
                    <a:lstStyle/>
                    <a:p>
                      <a:r>
                        <a:rPr lang="id-ID" dirty="0" smtClean="0"/>
                        <a:t>Tanah longsor dan kekeringan</a:t>
                      </a:r>
                      <a:endParaRPr lang="id-ID" dirty="0"/>
                    </a:p>
                  </a:txBody>
                  <a:tcPr/>
                </a:tc>
                <a:tc>
                  <a:txBody>
                    <a:bodyPr/>
                    <a:lstStyle/>
                    <a:p>
                      <a:endParaRPr lang="id-ID" dirty="0" smtClean="0"/>
                    </a:p>
                  </a:txBody>
                  <a:tcPr/>
                </a:tc>
                <a:tc>
                  <a:txBody>
                    <a:bodyPr/>
                    <a:lstStyle/>
                    <a:p>
                      <a:endParaRPr lang="id-ID"/>
                    </a:p>
                  </a:txBody>
                  <a:tcPr/>
                </a:tc>
                <a:tc rowSpan="6">
                  <a:txBody>
                    <a:bodyPr/>
                    <a:lstStyle/>
                    <a:p>
                      <a:r>
                        <a:rPr lang="id-ID" dirty="0" smtClean="0"/>
                        <a:t>Kepala Desa</a:t>
                      </a:r>
                      <a:r>
                        <a:rPr lang="id-ID" baseline="0" dirty="0" smtClean="0"/>
                        <a:t> </a:t>
                      </a:r>
                      <a:r>
                        <a:rPr lang="id-ID" baseline="0" dirty="0" smtClean="0"/>
                        <a:t>Serut -Plt</a:t>
                      </a:r>
                      <a:endParaRPr lang="id-ID" baseline="0" dirty="0" smtClean="0"/>
                    </a:p>
                    <a:p>
                      <a:endParaRPr lang="id-ID" baseline="0" dirty="0" smtClean="0"/>
                    </a:p>
                    <a:p>
                      <a:endParaRPr lang="id-ID" baseline="0" dirty="0" smtClean="0"/>
                    </a:p>
                    <a:p>
                      <a:endParaRPr lang="id-ID" dirty="0"/>
                    </a:p>
                  </a:txBody>
                  <a:tcPr/>
                </a:tc>
              </a:tr>
              <a:tr h="370840">
                <a:tc>
                  <a:txBody>
                    <a:bodyPr/>
                    <a:lstStyle/>
                    <a:p>
                      <a:r>
                        <a:rPr lang="id-ID" dirty="0" smtClean="0"/>
                        <a:t>3.</a:t>
                      </a:r>
                      <a:endParaRPr lang="id-ID" dirty="0"/>
                    </a:p>
                  </a:txBody>
                  <a:tcPr/>
                </a:tc>
                <a:tc>
                  <a:txBody>
                    <a:bodyPr/>
                    <a:lstStyle/>
                    <a:p>
                      <a:endParaRPr lang="id-ID" dirty="0"/>
                    </a:p>
                  </a:txBody>
                  <a:tcPr/>
                </a:tc>
                <a:tc>
                  <a:txBody>
                    <a:bodyPr/>
                    <a:lstStyle/>
                    <a:p>
                      <a:endParaRPr lang="id-ID"/>
                    </a:p>
                  </a:txBody>
                  <a:tcPr/>
                </a:tc>
                <a:tc>
                  <a:txBody>
                    <a:bodyPr/>
                    <a:lstStyle/>
                    <a:p>
                      <a:endParaRPr lang="id-ID" dirty="0"/>
                    </a:p>
                  </a:txBody>
                  <a:tcPr/>
                </a:tc>
                <a:tc>
                  <a:txBody>
                    <a:bodyPr/>
                    <a:lstStyle/>
                    <a:p>
                      <a:endParaRPr lang="id-ID"/>
                    </a:p>
                  </a:txBody>
                  <a:tcPr/>
                </a:tc>
                <a:tc vMerge="1">
                  <a:txBody>
                    <a:bodyPr/>
                    <a:lstStyle/>
                    <a:p>
                      <a:endParaRPr lang="id-ID" dirty="0"/>
                    </a:p>
                  </a:txBody>
                  <a:tcPr/>
                </a:tc>
              </a:tr>
              <a:tr h="370840">
                <a:tc>
                  <a:txBody>
                    <a:bodyPr/>
                    <a:lstStyle/>
                    <a:p>
                      <a:r>
                        <a:rPr lang="id-ID" dirty="0" smtClean="0"/>
                        <a:t>4.</a:t>
                      </a:r>
                      <a:endParaRPr lang="id-ID" dirty="0"/>
                    </a:p>
                  </a:txBody>
                  <a:tcPr/>
                </a:tc>
                <a:tc>
                  <a:txBody>
                    <a:bodyPr/>
                    <a:lstStyle/>
                    <a:p>
                      <a:endParaRPr lang="id-ID" dirty="0"/>
                    </a:p>
                  </a:txBody>
                  <a:tcPr/>
                </a:tc>
                <a:tc>
                  <a:txBody>
                    <a:bodyPr/>
                    <a:lstStyle/>
                    <a:p>
                      <a:endParaRPr lang="id-ID"/>
                    </a:p>
                  </a:txBody>
                  <a:tcPr/>
                </a:tc>
                <a:tc>
                  <a:txBody>
                    <a:bodyPr/>
                    <a:lstStyle/>
                    <a:p>
                      <a:endParaRPr lang="id-ID" dirty="0"/>
                    </a:p>
                  </a:txBody>
                  <a:tcPr/>
                </a:tc>
                <a:tc>
                  <a:txBody>
                    <a:bodyPr/>
                    <a:lstStyle/>
                    <a:p>
                      <a:endParaRPr lang="id-ID"/>
                    </a:p>
                  </a:txBody>
                  <a:tcPr/>
                </a:tc>
                <a:tc vMerge="1">
                  <a:txBody>
                    <a:bodyPr/>
                    <a:lstStyle/>
                    <a:p>
                      <a:endParaRPr lang="id-ID" dirty="0"/>
                    </a:p>
                  </a:txBody>
                  <a:tcPr/>
                </a:tc>
              </a:tr>
              <a:tr h="370840">
                <a:tc>
                  <a:txBody>
                    <a:bodyPr/>
                    <a:lstStyle/>
                    <a:p>
                      <a:r>
                        <a:rPr lang="id-ID" dirty="0" smtClean="0"/>
                        <a:t>5.</a:t>
                      </a:r>
                      <a:endParaRPr lang="id-ID" dirty="0"/>
                    </a:p>
                  </a:txBody>
                  <a:tcPr/>
                </a:tc>
                <a:tc>
                  <a:txBody>
                    <a:bodyPr/>
                    <a:lstStyle/>
                    <a:p>
                      <a:endParaRPr lang="id-ID" dirty="0"/>
                    </a:p>
                  </a:txBody>
                  <a:tcPr/>
                </a:tc>
                <a:tc>
                  <a:txBody>
                    <a:bodyPr/>
                    <a:lstStyle/>
                    <a:p>
                      <a:endParaRPr lang="id-ID"/>
                    </a:p>
                  </a:txBody>
                  <a:tcPr/>
                </a:tc>
                <a:tc>
                  <a:txBody>
                    <a:bodyPr/>
                    <a:lstStyle/>
                    <a:p>
                      <a:endParaRPr lang="id-ID" dirty="0"/>
                    </a:p>
                  </a:txBody>
                  <a:tcPr/>
                </a:tc>
                <a:tc>
                  <a:txBody>
                    <a:bodyPr/>
                    <a:lstStyle/>
                    <a:p>
                      <a:endParaRPr lang="id-ID"/>
                    </a:p>
                  </a:txBody>
                  <a:tcPr/>
                </a:tc>
                <a:tc vMerge="1">
                  <a:txBody>
                    <a:bodyPr/>
                    <a:lstStyle/>
                    <a:p>
                      <a:endParaRPr lang="id-ID" dirty="0"/>
                    </a:p>
                  </a:txBody>
                  <a:tcPr/>
                </a:tc>
              </a:tr>
              <a:tr h="370840">
                <a:tc>
                  <a:txBody>
                    <a:bodyPr/>
                    <a:lstStyle/>
                    <a:p>
                      <a:r>
                        <a:rPr lang="id-ID" dirty="0" smtClean="0"/>
                        <a:t>6.</a:t>
                      </a:r>
                      <a:endParaRPr lang="id-ID" dirty="0"/>
                    </a:p>
                  </a:txBody>
                  <a:tcPr/>
                </a:tc>
                <a:tc>
                  <a:txBody>
                    <a:bodyPr/>
                    <a:lstStyle/>
                    <a:p>
                      <a:endParaRPr lang="id-ID" dirty="0"/>
                    </a:p>
                  </a:txBody>
                  <a:tcPr/>
                </a:tc>
                <a:tc>
                  <a:txBody>
                    <a:bodyPr/>
                    <a:lstStyle/>
                    <a:p>
                      <a:endParaRPr lang="id-ID"/>
                    </a:p>
                  </a:txBody>
                  <a:tcPr/>
                </a:tc>
                <a:tc>
                  <a:txBody>
                    <a:bodyPr/>
                    <a:lstStyle/>
                    <a:p>
                      <a:endParaRPr lang="id-ID" dirty="0"/>
                    </a:p>
                  </a:txBody>
                  <a:tcPr/>
                </a:tc>
                <a:tc>
                  <a:txBody>
                    <a:bodyPr/>
                    <a:lstStyle/>
                    <a:p>
                      <a:endParaRPr lang="id-ID"/>
                    </a:p>
                  </a:txBody>
                  <a:tcPr/>
                </a:tc>
                <a:tc vMerge="1">
                  <a:txBody>
                    <a:bodyPr/>
                    <a:lstStyle/>
                    <a:p>
                      <a:endParaRPr lang="id-ID" dirty="0"/>
                    </a:p>
                  </a:txBody>
                  <a:tcPr/>
                </a:tc>
              </a:tr>
              <a:tr h="370840">
                <a:tc>
                  <a:txBody>
                    <a:bodyPr/>
                    <a:lstStyle/>
                    <a:p>
                      <a:r>
                        <a:rPr lang="id-ID" dirty="0" smtClean="0"/>
                        <a:t>7.</a:t>
                      </a:r>
                      <a:endParaRPr lang="id-ID" dirty="0"/>
                    </a:p>
                  </a:txBody>
                  <a:tcPr/>
                </a:tc>
                <a:tc>
                  <a:txBody>
                    <a:bodyPr/>
                    <a:lstStyle/>
                    <a:p>
                      <a:endParaRPr lang="id-ID" dirty="0"/>
                    </a:p>
                  </a:txBody>
                  <a:tcPr/>
                </a:tc>
                <a:tc>
                  <a:txBody>
                    <a:bodyPr/>
                    <a:lstStyle/>
                    <a:p>
                      <a:endParaRPr lang="id-ID"/>
                    </a:p>
                  </a:txBody>
                  <a:tcPr/>
                </a:tc>
                <a:tc>
                  <a:txBody>
                    <a:bodyPr/>
                    <a:lstStyle/>
                    <a:p>
                      <a:endParaRPr lang="id-ID" dirty="0"/>
                    </a:p>
                  </a:txBody>
                  <a:tcPr/>
                </a:tc>
                <a:tc>
                  <a:txBody>
                    <a:bodyPr/>
                    <a:lstStyle/>
                    <a:p>
                      <a:endParaRPr lang="id-ID" dirty="0"/>
                    </a:p>
                  </a:txBody>
                  <a:tcPr/>
                </a:tc>
                <a:tc vMerge="1">
                  <a:txBody>
                    <a:bodyPr/>
                    <a:lstStyle/>
                    <a:p>
                      <a:endParaRPr lang="id-ID" dirty="0"/>
                    </a:p>
                  </a:txBody>
                  <a:tcPr/>
                </a:tc>
              </a:tr>
            </a:tbl>
          </a:graphicData>
        </a:graphic>
      </p:graphicFrame>
    </p:spTree>
    <p:extLst>
      <p:ext uri="{BB962C8B-B14F-4D97-AF65-F5344CB8AC3E}">
        <p14:creationId xmlns:p14="http://schemas.microsoft.com/office/powerpoint/2010/main" val="4175576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sz="3200" dirty="0" smtClean="0"/>
              <a:t>Level peringatan dan respon yang diharapkan</a:t>
            </a:r>
            <a:endParaRPr lang="id-ID"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3551710"/>
              </p:ext>
            </p:extLst>
          </p:nvPr>
        </p:nvGraphicFramePr>
        <p:xfrm>
          <a:off x="1141413" y="2249488"/>
          <a:ext cx="9906000" cy="2931160"/>
        </p:xfrm>
        <a:graphic>
          <a:graphicData uri="http://schemas.openxmlformats.org/drawingml/2006/table">
            <a:tbl>
              <a:tblPr firstRow="1" bandRow="1">
                <a:tableStyleId>{5C22544A-7EE6-4342-B048-85BDC9FD1C3A}</a:tableStyleId>
              </a:tblPr>
              <a:tblGrid>
                <a:gridCol w="2052548"/>
                <a:gridCol w="4551452"/>
                <a:gridCol w="3302000"/>
              </a:tblGrid>
              <a:tr h="370840">
                <a:tc>
                  <a:txBody>
                    <a:bodyPr/>
                    <a:lstStyle/>
                    <a:p>
                      <a:r>
                        <a:rPr lang="id-ID" dirty="0" smtClean="0"/>
                        <a:t>Level peringatan</a:t>
                      </a:r>
                      <a:endParaRPr lang="id-ID" dirty="0"/>
                    </a:p>
                  </a:txBody>
                  <a:tcPr/>
                </a:tc>
                <a:tc>
                  <a:txBody>
                    <a:bodyPr/>
                    <a:lstStyle/>
                    <a:p>
                      <a:r>
                        <a:rPr lang="id-ID" dirty="0" smtClean="0"/>
                        <a:t>Pespon masyarakat</a:t>
                      </a:r>
                      <a:endParaRPr lang="id-ID" dirty="0"/>
                    </a:p>
                  </a:txBody>
                  <a:tcPr/>
                </a:tc>
                <a:tc>
                  <a:txBody>
                    <a:bodyPr/>
                    <a:lstStyle/>
                    <a:p>
                      <a:r>
                        <a:rPr lang="id-ID" dirty="0" smtClean="0"/>
                        <a:t>keterangan</a:t>
                      </a:r>
                      <a:endParaRPr lang="id-ID" dirty="0"/>
                    </a:p>
                  </a:txBody>
                  <a:tcPr/>
                </a:tc>
              </a:tr>
              <a:tr h="370840">
                <a:tc>
                  <a:txBody>
                    <a:bodyPr/>
                    <a:lstStyle/>
                    <a:p>
                      <a:r>
                        <a:rPr lang="id-ID" dirty="0" smtClean="0"/>
                        <a:t>Level 1</a:t>
                      </a:r>
                    </a:p>
                    <a:p>
                      <a:r>
                        <a:rPr lang="id-ID" dirty="0" smtClean="0"/>
                        <a:t>Normal</a:t>
                      </a:r>
                      <a:endParaRPr lang="id-ID" dirty="0"/>
                    </a:p>
                  </a:txBody>
                  <a:tcPr/>
                </a:tc>
                <a:tc>
                  <a:txBody>
                    <a:bodyPr/>
                    <a:lstStyle/>
                    <a:p>
                      <a:r>
                        <a:rPr lang="id-ID" dirty="0" smtClean="0"/>
                        <a:t>Aktivitas normal</a:t>
                      </a:r>
                      <a:endParaRPr lang="id-ID" dirty="0"/>
                    </a:p>
                  </a:txBody>
                  <a:tcPr/>
                </a:tc>
                <a:tc>
                  <a:txBody>
                    <a:bodyPr/>
                    <a:lstStyle/>
                    <a:p>
                      <a:r>
                        <a:rPr lang="id-ID" dirty="0" smtClean="0"/>
                        <a:t>Tiadak ada ancaman bencana</a:t>
                      </a:r>
                      <a:endParaRPr lang="id-ID" dirty="0"/>
                    </a:p>
                  </a:txBody>
                  <a:tcPr/>
                </a:tc>
              </a:tr>
              <a:tr h="370840">
                <a:tc>
                  <a:txBody>
                    <a:bodyPr/>
                    <a:lstStyle/>
                    <a:p>
                      <a:r>
                        <a:rPr lang="id-ID" dirty="0" smtClean="0"/>
                        <a:t>Level 2</a:t>
                      </a:r>
                    </a:p>
                    <a:p>
                      <a:r>
                        <a:rPr lang="id-ID" dirty="0" smtClean="0"/>
                        <a:t>Waspada</a:t>
                      </a:r>
                      <a:endParaRPr lang="id-ID" dirty="0"/>
                    </a:p>
                  </a:txBody>
                  <a:tcPr/>
                </a:tc>
                <a:tc>
                  <a:txBody>
                    <a:bodyPr/>
                    <a:lstStyle/>
                    <a:p>
                      <a:r>
                        <a:rPr lang="id-ID" dirty="0" smtClean="0"/>
                        <a:t>Aktivitas terbatas di daerah rawan bencana</a:t>
                      </a:r>
                      <a:endParaRPr lang="id-ID" dirty="0"/>
                    </a:p>
                  </a:txBody>
                  <a:tcPr/>
                </a:tc>
                <a:tc>
                  <a:txBody>
                    <a:bodyPr/>
                    <a:lstStyle/>
                    <a:p>
                      <a:r>
                        <a:rPr lang="id-ID" dirty="0" smtClean="0"/>
                        <a:t>Mulai mengecek</a:t>
                      </a:r>
                      <a:r>
                        <a:rPr lang="id-ID" baseline="0" dirty="0" smtClean="0"/>
                        <a:t> perlengkapan</a:t>
                      </a:r>
                      <a:endParaRPr lang="id-ID" dirty="0"/>
                    </a:p>
                  </a:txBody>
                  <a:tcPr/>
                </a:tc>
              </a:tr>
              <a:tr h="370840">
                <a:tc>
                  <a:txBody>
                    <a:bodyPr/>
                    <a:lstStyle/>
                    <a:p>
                      <a:r>
                        <a:rPr lang="id-ID" dirty="0" smtClean="0"/>
                        <a:t>Level3</a:t>
                      </a:r>
                    </a:p>
                    <a:p>
                      <a:r>
                        <a:rPr lang="id-ID" dirty="0" smtClean="0"/>
                        <a:t>Siaga</a:t>
                      </a:r>
                    </a:p>
                  </a:txBody>
                  <a:tcPr/>
                </a:tc>
                <a:tc>
                  <a:txBody>
                    <a:bodyPr/>
                    <a:lstStyle/>
                    <a:p>
                      <a:r>
                        <a:rPr lang="id-ID" dirty="0" smtClean="0"/>
                        <a:t>Tidak ada aktivitas di daerah rawan bencana</a:t>
                      </a:r>
                      <a:endParaRPr lang="id-ID" dirty="0"/>
                    </a:p>
                  </a:txBody>
                  <a:tcPr/>
                </a:tc>
                <a:tc>
                  <a:txBody>
                    <a:bodyPr/>
                    <a:lstStyle/>
                    <a:p>
                      <a:r>
                        <a:rPr lang="id-ID" dirty="0" smtClean="0"/>
                        <a:t>Persiapan evakuasi</a:t>
                      </a:r>
                      <a:endParaRPr lang="id-ID" dirty="0"/>
                    </a:p>
                  </a:txBody>
                  <a:tcPr/>
                </a:tc>
              </a:tr>
              <a:tr h="370840">
                <a:tc>
                  <a:txBody>
                    <a:bodyPr/>
                    <a:lstStyle/>
                    <a:p>
                      <a:r>
                        <a:rPr lang="id-ID" dirty="0" smtClean="0"/>
                        <a:t>Level 4</a:t>
                      </a:r>
                    </a:p>
                    <a:p>
                      <a:r>
                        <a:rPr lang="id-ID" dirty="0" smtClean="0"/>
                        <a:t>Awas</a:t>
                      </a:r>
                      <a:endParaRPr lang="id-ID" dirty="0"/>
                    </a:p>
                  </a:txBody>
                  <a:tcPr/>
                </a:tc>
                <a:tc>
                  <a:txBody>
                    <a:bodyPr/>
                    <a:lstStyle/>
                    <a:p>
                      <a:r>
                        <a:rPr lang="id-ID" dirty="0" smtClean="0"/>
                        <a:t>Evakuasi masyarakat</a:t>
                      </a:r>
                      <a:endParaRPr lang="id-ID" dirty="0"/>
                    </a:p>
                  </a:txBody>
                  <a:tcPr/>
                </a:tc>
                <a:tc>
                  <a:txBody>
                    <a:bodyPr/>
                    <a:lstStyle/>
                    <a:p>
                      <a:r>
                        <a:rPr lang="id-ID" smtClean="0"/>
                        <a:t>Melaksakan evakuasi</a:t>
                      </a:r>
                      <a:endParaRPr lang="id-ID" dirty="0"/>
                    </a:p>
                  </a:txBody>
                  <a:tcPr/>
                </a:tc>
              </a:tr>
            </a:tbl>
          </a:graphicData>
        </a:graphic>
      </p:graphicFrame>
    </p:spTree>
    <p:extLst>
      <p:ext uri="{BB962C8B-B14F-4D97-AF65-F5344CB8AC3E}">
        <p14:creationId xmlns:p14="http://schemas.microsoft.com/office/powerpoint/2010/main" val="1798403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sistem peringatan dini berbasis masyarakat	</a:t>
            </a:r>
            <a:endParaRPr lang="id-ID" dirty="0"/>
          </a:p>
        </p:txBody>
      </p:sp>
      <p:sp>
        <p:nvSpPr>
          <p:cNvPr id="3" name="Content Placeholder 2"/>
          <p:cNvSpPr>
            <a:spLocks noGrp="1"/>
          </p:cNvSpPr>
          <p:nvPr>
            <p:ph idx="1"/>
          </p:nvPr>
        </p:nvSpPr>
        <p:spPr/>
        <p:txBody>
          <a:bodyPr/>
          <a:lstStyle/>
          <a:p>
            <a:r>
              <a:rPr lang="id-ID" dirty="0" smtClean="0"/>
              <a:t>Menguatkan Individu dan masyarakat yang terancam bahaya untuk bertindak secara tepat waktu dan benar sehingga dapat mengurangi kemungkinan kerusakan fisik seseorang dan kematian</a:t>
            </a:r>
            <a:endParaRPr lang="id-ID" dirty="0"/>
          </a:p>
        </p:txBody>
      </p:sp>
    </p:spTree>
    <p:extLst>
      <p:ext uri="{BB962C8B-B14F-4D97-AF65-F5344CB8AC3E}">
        <p14:creationId xmlns:p14="http://schemas.microsoft.com/office/powerpoint/2010/main" val="405020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Landasan hukum</a:t>
            </a:r>
            <a:endParaRPr lang="id-ID" dirty="0"/>
          </a:p>
        </p:txBody>
      </p:sp>
      <p:sp>
        <p:nvSpPr>
          <p:cNvPr id="3" name="Content Placeholder 2"/>
          <p:cNvSpPr>
            <a:spLocks noGrp="1"/>
          </p:cNvSpPr>
          <p:nvPr>
            <p:ph idx="1"/>
          </p:nvPr>
        </p:nvSpPr>
        <p:spPr/>
        <p:txBody>
          <a:bodyPr>
            <a:normAutofit fontScale="92500" lnSpcReduction="20000"/>
          </a:bodyPr>
          <a:lstStyle/>
          <a:p>
            <a:pPr marL="0" indent="0">
              <a:buNone/>
            </a:pPr>
            <a:r>
              <a:rPr lang="id-ID" dirty="0" smtClean="0"/>
              <a:t>1. UU No.24 thaun 2007 tentang Penanggulangan Bencana</a:t>
            </a:r>
          </a:p>
          <a:p>
            <a:pPr marL="0" indent="0">
              <a:buNone/>
            </a:pPr>
            <a:r>
              <a:rPr lang="id-ID" dirty="0" smtClean="0"/>
              <a:t>2. UU Nomor 31 Tahun 2009 tentang meteorologi, klimmatologi &amp; geofisika</a:t>
            </a:r>
          </a:p>
          <a:p>
            <a:pPr marL="0" indent="0">
              <a:buNone/>
            </a:pPr>
            <a:r>
              <a:rPr lang="id-ID" dirty="0" smtClean="0"/>
              <a:t>3. UU Nomor 32 tahun 2004 tentang Otonomi Daerah</a:t>
            </a:r>
          </a:p>
          <a:p>
            <a:pPr marL="0" indent="0">
              <a:buNone/>
            </a:pPr>
            <a:r>
              <a:rPr lang="id-ID" dirty="0" smtClean="0"/>
              <a:t>4. PP Nomor 21 Tahun 2008 tentang </a:t>
            </a:r>
            <a:r>
              <a:rPr lang="id-ID" dirty="0"/>
              <a:t>Penyelenggaraan Penanggulangan Bencana</a:t>
            </a:r>
          </a:p>
          <a:p>
            <a:pPr marL="0" indent="0">
              <a:buNone/>
            </a:pPr>
            <a:r>
              <a:rPr lang="id-ID" dirty="0" smtClean="0"/>
              <a:t>5. Permendagri Nomor 27 tahun 2007 tentanag sarana dan prasarana dalam penyelenggaraan Penanggulangan Bencana</a:t>
            </a:r>
          </a:p>
          <a:p>
            <a:pPr marL="0" indent="0">
              <a:buNone/>
            </a:pPr>
            <a:r>
              <a:rPr lang="id-ID" dirty="0" smtClean="0"/>
              <a:t>6.Peraturann Kepala BNPB Nomor 4 tahun 2008 tentang pedoman penyusunan Rencana Penanggulangan Bencana</a:t>
            </a:r>
            <a:endParaRPr lang="id-ID" dirty="0"/>
          </a:p>
        </p:txBody>
      </p:sp>
    </p:spTree>
    <p:extLst>
      <p:ext uri="{BB962C8B-B14F-4D97-AF65-F5344CB8AC3E}">
        <p14:creationId xmlns:p14="http://schemas.microsoft.com/office/powerpoint/2010/main" val="534218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a:t>
            </a:r>
            <a:endParaRPr lang="id-ID" dirty="0"/>
          </a:p>
        </p:txBody>
      </p:sp>
      <p:sp>
        <p:nvSpPr>
          <p:cNvPr id="3" name="Content Placeholder 2"/>
          <p:cNvSpPr>
            <a:spLocks noGrp="1"/>
          </p:cNvSpPr>
          <p:nvPr>
            <p:ph idx="1"/>
          </p:nvPr>
        </p:nvSpPr>
        <p:spPr/>
        <p:txBody>
          <a:bodyPr>
            <a:normAutofit fontScale="85000" lnSpcReduction="10000"/>
          </a:bodyPr>
          <a:lstStyle/>
          <a:p>
            <a:r>
              <a:rPr lang="id-ID" dirty="0" smtClean="0"/>
              <a:t>Bencana adalah peristiwa atau rangkaian peristiwa yang mengancam dan mengganggu kehidupan dan penghidupan masyarakat yang disebabkan baik oleh faktor alam dan atau non alam maupun faktor manusia sehingga mengakibatkan timbulnya korban jiwa manusia, kerusakan lingkungan, kerugian harta benda dan dampak psikologis</a:t>
            </a:r>
          </a:p>
          <a:p>
            <a:endParaRPr lang="id-ID" dirty="0"/>
          </a:p>
          <a:p>
            <a:r>
              <a:rPr lang="id-ID" dirty="0" smtClean="0"/>
              <a:t>Kemampuan adalah cara penguasaan sumberdaya dan kekuatan yang dimiliki penduduk, yang memungkinkan bagi mereka  untuk mempersiapkan diri mencegah menjinakkan dan menanggulangi, memepertahankan diri serta dengan cepat memulihkan diri dari akibat bencana</a:t>
            </a:r>
          </a:p>
          <a:p>
            <a:endParaRPr lang="id-ID" dirty="0"/>
          </a:p>
        </p:txBody>
      </p:sp>
    </p:spTree>
    <p:extLst>
      <p:ext uri="{BB962C8B-B14F-4D97-AF65-F5344CB8AC3E}">
        <p14:creationId xmlns:p14="http://schemas.microsoft.com/office/powerpoint/2010/main" val="3634848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kesiapsiagaan</a:t>
            </a:r>
            <a:endParaRPr lang="id-ID" dirty="0"/>
          </a:p>
        </p:txBody>
      </p:sp>
      <p:sp>
        <p:nvSpPr>
          <p:cNvPr id="3" name="Content Placeholder 2"/>
          <p:cNvSpPr>
            <a:spLocks noGrp="1"/>
          </p:cNvSpPr>
          <p:nvPr>
            <p:ph idx="1"/>
          </p:nvPr>
        </p:nvSpPr>
        <p:spPr/>
        <p:txBody>
          <a:bodyPr/>
          <a:lstStyle/>
          <a:p>
            <a:r>
              <a:rPr lang="id-ID" dirty="0" smtClean="0"/>
              <a:t>Kesiapsiagaan adalah serangkaian kegiatan yang dilakukan untuk mengantisipasi bencana melalui pengorganisasian serta melalui langkah yang tepat </a:t>
            </a:r>
            <a:endParaRPr lang="id-ID" dirty="0"/>
          </a:p>
        </p:txBody>
      </p:sp>
    </p:spTree>
    <p:extLst>
      <p:ext uri="{BB962C8B-B14F-4D97-AF65-F5344CB8AC3E}">
        <p14:creationId xmlns:p14="http://schemas.microsoft.com/office/powerpoint/2010/main" val="2520474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PERINGATAN DINI</a:t>
            </a:r>
            <a:endParaRPr lang="id-ID" dirty="0"/>
          </a:p>
        </p:txBody>
      </p:sp>
      <p:sp>
        <p:nvSpPr>
          <p:cNvPr id="3" name="Content Placeholder 2"/>
          <p:cNvSpPr>
            <a:spLocks noGrp="1"/>
          </p:cNvSpPr>
          <p:nvPr>
            <p:ph idx="1"/>
          </p:nvPr>
        </p:nvSpPr>
        <p:spPr/>
        <p:txBody>
          <a:bodyPr/>
          <a:lstStyle/>
          <a:p>
            <a:r>
              <a:rPr lang="id-ID" dirty="0" smtClean="0"/>
              <a:t>Peringatan dini pada tingkat masyarakat harus memiliki prinsip , tepat waktu, akurat dan dapat di pertanggungjawabkan</a:t>
            </a:r>
          </a:p>
          <a:p>
            <a:r>
              <a:rPr lang="id-ID" dirty="0" smtClean="0"/>
              <a:t>Sistem peringatan dini dapat dilaksakan jika memenuhi 3 syarat:</a:t>
            </a:r>
          </a:p>
          <a:p>
            <a:pPr>
              <a:buFont typeface="Wingdings" panose="05000000000000000000" pitchFamily="2" charset="2"/>
              <a:buChar char="Ø"/>
            </a:pPr>
            <a:r>
              <a:rPr lang="id-ID" dirty="0" smtClean="0"/>
              <a:t>Adanya informasi resmi yang dapat dipercaya</a:t>
            </a:r>
          </a:p>
          <a:p>
            <a:pPr>
              <a:buFont typeface="Wingdings" panose="05000000000000000000" pitchFamily="2" charset="2"/>
              <a:buChar char="Ø"/>
            </a:pPr>
            <a:r>
              <a:rPr lang="id-ID" dirty="0" smtClean="0"/>
              <a:t>Adanya alat dan tanda bahaya yang disepakati</a:t>
            </a:r>
          </a:p>
          <a:p>
            <a:pPr>
              <a:buFont typeface="Wingdings" panose="05000000000000000000" pitchFamily="2" charset="2"/>
              <a:buChar char="Ø"/>
            </a:pPr>
            <a:r>
              <a:rPr lang="id-ID" dirty="0" smtClean="0"/>
              <a:t>Ada cara/ mekanisme untuk menyebarluaskan peringatan dini</a:t>
            </a:r>
            <a:endParaRPr lang="id-ID" dirty="0"/>
          </a:p>
        </p:txBody>
      </p:sp>
    </p:spTree>
    <p:extLst>
      <p:ext uri="{BB962C8B-B14F-4D97-AF65-F5344CB8AC3E}">
        <p14:creationId xmlns:p14="http://schemas.microsoft.com/office/powerpoint/2010/main" val="4130228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400" dirty="0" smtClean="0"/>
              <a:t>Skema peringatan dini dari pemerintah ke masyarakat</a:t>
            </a:r>
            <a:endParaRPr lang="id-ID"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4246195"/>
              </p:ext>
            </p:extLst>
          </p:nvPr>
        </p:nvGraphicFramePr>
        <p:xfrm>
          <a:off x="1141412" y="2249486"/>
          <a:ext cx="1305574" cy="2657364"/>
        </p:xfrm>
        <a:graphic>
          <a:graphicData uri="http://schemas.openxmlformats.org/drawingml/2006/table">
            <a:tbl>
              <a:tblPr firstRow="1" bandRow="1">
                <a:tableStyleId>{5C22544A-7EE6-4342-B048-85BDC9FD1C3A}</a:tableStyleId>
              </a:tblPr>
              <a:tblGrid>
                <a:gridCol w="1305574"/>
              </a:tblGrid>
              <a:tr h="885788">
                <a:tc>
                  <a:txBody>
                    <a:bodyPr/>
                    <a:lstStyle/>
                    <a:p>
                      <a:r>
                        <a:rPr lang="id-ID" sz="1600" dirty="0" smtClean="0"/>
                        <a:t>BMKG</a:t>
                      </a:r>
                      <a:endParaRPr lang="id-ID" sz="1600" dirty="0"/>
                    </a:p>
                  </a:txBody>
                  <a:tcPr/>
                </a:tc>
              </a:tr>
              <a:tr h="885788">
                <a:tc>
                  <a:txBody>
                    <a:bodyPr/>
                    <a:lstStyle/>
                    <a:p>
                      <a:r>
                        <a:rPr lang="id-ID" sz="1600" dirty="0" smtClean="0"/>
                        <a:t>PVMBG</a:t>
                      </a:r>
                      <a:endParaRPr lang="id-ID" sz="1600" dirty="0"/>
                    </a:p>
                  </a:txBody>
                  <a:tcPr/>
                </a:tc>
              </a:tr>
              <a:tr h="885788">
                <a:tc>
                  <a:txBody>
                    <a:bodyPr/>
                    <a:lstStyle/>
                    <a:p>
                      <a:r>
                        <a:rPr lang="id-ID" sz="1600" dirty="0" smtClean="0"/>
                        <a:t>PEMERINTAH</a:t>
                      </a:r>
                      <a:endParaRPr lang="id-ID" sz="16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8874534"/>
              </p:ext>
            </p:extLst>
          </p:nvPr>
        </p:nvGraphicFramePr>
        <p:xfrm>
          <a:off x="3255492" y="2870437"/>
          <a:ext cx="904383" cy="890193"/>
        </p:xfrm>
        <a:graphic>
          <a:graphicData uri="http://schemas.openxmlformats.org/drawingml/2006/table">
            <a:tbl>
              <a:tblPr firstRow="1" bandRow="1">
                <a:tableStyleId>{5C22544A-7EE6-4342-B048-85BDC9FD1C3A}</a:tableStyleId>
              </a:tblPr>
              <a:tblGrid>
                <a:gridCol w="904383"/>
              </a:tblGrid>
              <a:tr h="890193">
                <a:tc>
                  <a:txBody>
                    <a:bodyPr/>
                    <a:lstStyle/>
                    <a:p>
                      <a:r>
                        <a:rPr lang="id-ID" dirty="0" smtClean="0"/>
                        <a:t>BNPB</a:t>
                      </a:r>
                      <a:endParaRPr lang="id-ID"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45374297"/>
              </p:ext>
            </p:extLst>
          </p:nvPr>
        </p:nvGraphicFramePr>
        <p:xfrm>
          <a:off x="5522174" y="2278009"/>
          <a:ext cx="1432417" cy="2743804"/>
        </p:xfrm>
        <a:graphic>
          <a:graphicData uri="http://schemas.openxmlformats.org/drawingml/2006/table">
            <a:tbl>
              <a:tblPr firstRow="1" bandRow="1">
                <a:tableStyleId>{5C22544A-7EE6-4342-B048-85BDC9FD1C3A}</a:tableStyleId>
              </a:tblPr>
              <a:tblGrid>
                <a:gridCol w="1432417"/>
              </a:tblGrid>
              <a:tr h="777542">
                <a:tc>
                  <a:txBody>
                    <a:bodyPr/>
                    <a:lstStyle/>
                    <a:p>
                      <a:r>
                        <a:rPr lang="id-ID" dirty="0" smtClean="0"/>
                        <a:t>BPBD</a:t>
                      </a:r>
                      <a:endParaRPr lang="id-ID" dirty="0"/>
                    </a:p>
                  </a:txBody>
                  <a:tcPr/>
                </a:tc>
              </a:tr>
              <a:tr h="777542">
                <a:tc>
                  <a:txBody>
                    <a:bodyPr/>
                    <a:lstStyle/>
                    <a:p>
                      <a:r>
                        <a:rPr lang="id-ID" dirty="0" smtClean="0"/>
                        <a:t>MEDIA</a:t>
                      </a:r>
                      <a:endParaRPr lang="id-ID" dirty="0"/>
                    </a:p>
                  </a:txBody>
                  <a:tcPr/>
                </a:tc>
              </a:tr>
              <a:tr h="777542">
                <a:tc>
                  <a:txBody>
                    <a:bodyPr/>
                    <a:lstStyle/>
                    <a:p>
                      <a:r>
                        <a:rPr lang="id-ID" dirty="0" smtClean="0"/>
                        <a:t>KEMENTRIAN ATAU LEMBAGA</a:t>
                      </a:r>
                      <a:r>
                        <a:rPr lang="id-ID" baseline="0" dirty="0" smtClean="0"/>
                        <a:t> TERKAIT</a:t>
                      </a:r>
                      <a:endParaRPr lang="id-ID"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887102026"/>
              </p:ext>
            </p:extLst>
          </p:nvPr>
        </p:nvGraphicFramePr>
        <p:xfrm>
          <a:off x="8638863" y="2200736"/>
          <a:ext cx="479379" cy="3169754"/>
        </p:xfrm>
        <a:graphic>
          <a:graphicData uri="http://schemas.openxmlformats.org/drawingml/2006/table">
            <a:tbl>
              <a:tblPr firstRow="1" bandRow="1">
                <a:tableStyleId>{5C22544A-7EE6-4342-B048-85BDC9FD1C3A}</a:tableStyleId>
              </a:tblPr>
              <a:tblGrid>
                <a:gridCol w="479379"/>
              </a:tblGrid>
              <a:tr h="3169754">
                <a:tc>
                  <a:txBody>
                    <a:bodyPr/>
                    <a:lstStyle/>
                    <a:p>
                      <a:r>
                        <a:rPr lang="id-ID" dirty="0" smtClean="0"/>
                        <a:t>MASYARAKAT</a:t>
                      </a:r>
                      <a:endParaRPr lang="id-ID" dirty="0"/>
                    </a:p>
                  </a:txBody>
                  <a:tcPr vert="wordArtVert"/>
                </a:tc>
              </a:tr>
            </a:tbl>
          </a:graphicData>
        </a:graphic>
      </p:graphicFrame>
      <p:sp>
        <p:nvSpPr>
          <p:cNvPr id="14" name="Circular Arrow 13"/>
          <p:cNvSpPr/>
          <p:nvPr/>
        </p:nvSpPr>
        <p:spPr>
          <a:xfrm>
            <a:off x="1687132" y="1609859"/>
            <a:ext cx="4662153" cy="1146220"/>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5" name="Right Arrow 14"/>
          <p:cNvSpPr/>
          <p:nvPr/>
        </p:nvSpPr>
        <p:spPr>
          <a:xfrm>
            <a:off x="2459865" y="3088429"/>
            <a:ext cx="631065"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Right Arrow 15"/>
          <p:cNvSpPr/>
          <p:nvPr/>
        </p:nvSpPr>
        <p:spPr>
          <a:xfrm>
            <a:off x="4196367" y="3088429"/>
            <a:ext cx="100669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ight Arrow 16"/>
          <p:cNvSpPr/>
          <p:nvPr/>
        </p:nvSpPr>
        <p:spPr>
          <a:xfrm>
            <a:off x="7070501" y="3271964"/>
            <a:ext cx="1144075"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706257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ORGANNISAI PERINGATAN DINI</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5688473"/>
              </p:ext>
            </p:extLst>
          </p:nvPr>
        </p:nvGraphicFramePr>
        <p:xfrm>
          <a:off x="3884613" y="1751528"/>
          <a:ext cx="3353313" cy="1005840"/>
        </p:xfrm>
        <a:graphic>
          <a:graphicData uri="http://schemas.openxmlformats.org/drawingml/2006/table">
            <a:tbl>
              <a:tblPr firstRow="1" bandRow="1">
                <a:tableStyleId>{5C22544A-7EE6-4342-B048-85BDC9FD1C3A}</a:tableStyleId>
              </a:tblPr>
              <a:tblGrid>
                <a:gridCol w="3353313"/>
              </a:tblGrid>
              <a:tr h="542554">
                <a:tc>
                  <a:txBody>
                    <a:bodyPr/>
                    <a:lstStyle/>
                    <a:p>
                      <a:r>
                        <a:rPr lang="id-ID" dirty="0" smtClean="0"/>
                        <a:t>DUKUH</a:t>
                      </a:r>
                      <a:r>
                        <a:rPr lang="id-ID" baseline="0" dirty="0" smtClean="0"/>
                        <a:t> MASING-MASING DUSUN</a:t>
                      </a:r>
                      <a:endParaRPr lang="id-ID" dirty="0"/>
                    </a:p>
                  </a:txBody>
                  <a:tcPr/>
                </a:tc>
              </a:tr>
              <a:tr h="281693">
                <a:tc>
                  <a:txBody>
                    <a:bodyPr/>
                    <a:lstStyle/>
                    <a:p>
                      <a:r>
                        <a:rPr lang="id-ID" dirty="0" smtClean="0"/>
                        <a:t>PENANGGUNG JAWAB</a:t>
                      </a:r>
                      <a:endParaRPr lang="id-ID"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84927935"/>
              </p:ext>
            </p:extLst>
          </p:nvPr>
        </p:nvGraphicFramePr>
        <p:xfrm>
          <a:off x="3809284" y="3511663"/>
          <a:ext cx="3286975" cy="731520"/>
        </p:xfrm>
        <a:graphic>
          <a:graphicData uri="http://schemas.openxmlformats.org/drawingml/2006/table">
            <a:tbl>
              <a:tblPr firstRow="1" bandRow="1">
                <a:tableStyleId>{5C22544A-7EE6-4342-B048-85BDC9FD1C3A}</a:tableStyleId>
              </a:tblPr>
              <a:tblGrid>
                <a:gridCol w="3286975"/>
              </a:tblGrid>
              <a:tr h="0">
                <a:tc>
                  <a:txBody>
                    <a:bodyPr/>
                    <a:lstStyle/>
                    <a:p>
                      <a:r>
                        <a:rPr lang="id-ID" dirty="0" smtClean="0"/>
                        <a:t>MASING-MASING KETUA RT</a:t>
                      </a:r>
                      <a:endParaRPr lang="id-ID" dirty="0"/>
                    </a:p>
                  </a:txBody>
                  <a:tcPr/>
                </a:tc>
              </a:tr>
              <a:tr h="0">
                <a:tc>
                  <a:txBody>
                    <a:bodyPr/>
                    <a:lstStyle/>
                    <a:p>
                      <a:r>
                        <a:rPr lang="id-ID" dirty="0" smtClean="0"/>
                        <a:t>KOORDINATOR PELAKSANA</a:t>
                      </a:r>
                      <a:endParaRPr lang="id-ID"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16524192"/>
              </p:ext>
            </p:extLst>
          </p:nvPr>
        </p:nvGraphicFramePr>
        <p:xfrm>
          <a:off x="1229217" y="5304545"/>
          <a:ext cx="8128000" cy="74168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r>
                        <a:rPr lang="id-ID" dirty="0" smtClean="0"/>
                        <a:t>KEPALA</a:t>
                      </a:r>
                      <a:r>
                        <a:rPr lang="id-ID" baseline="0" dirty="0" smtClean="0"/>
                        <a:t> DESA</a:t>
                      </a:r>
                      <a:endParaRPr lang="id-ID" dirty="0"/>
                    </a:p>
                  </a:txBody>
                  <a:tcPr/>
                </a:tc>
                <a:tc>
                  <a:txBody>
                    <a:bodyPr/>
                    <a:lstStyle/>
                    <a:p>
                      <a:r>
                        <a:rPr lang="id-ID" dirty="0" smtClean="0"/>
                        <a:t>FPRB DESA</a:t>
                      </a:r>
                      <a:endParaRPr lang="id-ID" dirty="0"/>
                    </a:p>
                  </a:txBody>
                  <a:tcPr/>
                </a:tc>
                <a:tc>
                  <a:txBody>
                    <a:bodyPr/>
                    <a:lstStyle/>
                    <a:p>
                      <a:r>
                        <a:rPr lang="id-ID" dirty="0" smtClean="0"/>
                        <a:t>TAKMIR/</a:t>
                      </a:r>
                      <a:r>
                        <a:rPr lang="id-ID" baseline="0" dirty="0" smtClean="0"/>
                        <a:t> TOMAS</a:t>
                      </a:r>
                      <a:endParaRPr lang="id-ID" dirty="0"/>
                    </a:p>
                  </a:txBody>
                  <a:tcPr/>
                </a:tc>
                <a:tc>
                  <a:txBody>
                    <a:bodyPr/>
                    <a:lstStyle/>
                    <a:p>
                      <a:r>
                        <a:rPr lang="id-ID" dirty="0" smtClean="0"/>
                        <a:t>TIM INFOMASI</a:t>
                      </a:r>
                      <a:r>
                        <a:rPr lang="id-ID" baseline="0" dirty="0" smtClean="0"/>
                        <a:t>  PB</a:t>
                      </a:r>
                      <a:endParaRPr lang="id-ID" dirty="0"/>
                    </a:p>
                  </a:txBody>
                  <a:tcPr/>
                </a:tc>
              </a:tr>
              <a:tr h="370840">
                <a:tc>
                  <a:txBody>
                    <a:bodyPr/>
                    <a:lstStyle/>
                    <a:p>
                      <a:r>
                        <a:rPr lang="id-ID" dirty="0" smtClean="0"/>
                        <a:t>TIM PEMERINTAH</a:t>
                      </a:r>
                      <a:endParaRPr lang="id-ID" dirty="0"/>
                    </a:p>
                  </a:txBody>
                  <a:tcPr/>
                </a:tc>
                <a:tc>
                  <a:txBody>
                    <a:bodyPr/>
                    <a:lstStyle/>
                    <a:p>
                      <a:r>
                        <a:rPr lang="id-ID" dirty="0" smtClean="0"/>
                        <a:t>TIM ANALISIS</a:t>
                      </a:r>
                      <a:endParaRPr lang="id-ID" dirty="0"/>
                    </a:p>
                  </a:txBody>
                  <a:tcPr/>
                </a:tc>
                <a:tc>
                  <a:txBody>
                    <a:bodyPr/>
                    <a:lstStyle/>
                    <a:p>
                      <a:r>
                        <a:rPr lang="id-ID" dirty="0" smtClean="0"/>
                        <a:t>TIM DISEMINASI</a:t>
                      </a:r>
                      <a:endParaRPr lang="id-ID" dirty="0"/>
                    </a:p>
                  </a:txBody>
                  <a:tcPr/>
                </a:tc>
                <a:tc>
                  <a:txBody>
                    <a:bodyPr/>
                    <a:lstStyle/>
                    <a:p>
                      <a:r>
                        <a:rPr lang="id-ID" dirty="0" smtClean="0"/>
                        <a:t>TIM PELAPORAN</a:t>
                      </a:r>
                      <a:endParaRPr lang="id-ID" dirty="0"/>
                    </a:p>
                  </a:txBody>
                  <a:tcPr/>
                </a:tc>
              </a:tr>
            </a:tbl>
          </a:graphicData>
        </a:graphic>
      </p:graphicFrame>
      <p:sp>
        <p:nvSpPr>
          <p:cNvPr id="7" name="Down Arrow 6"/>
          <p:cNvSpPr/>
          <p:nvPr/>
        </p:nvSpPr>
        <p:spPr>
          <a:xfrm>
            <a:off x="5151549" y="2807594"/>
            <a:ext cx="484632" cy="6310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11" name="Straight Arrow Connector 10"/>
          <p:cNvCxnSpPr/>
          <p:nvPr/>
        </p:nvCxnSpPr>
        <p:spPr>
          <a:xfrm>
            <a:off x="1365161" y="0"/>
            <a:ext cx="0" cy="772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5422006" y="4288665"/>
            <a:ext cx="25757" cy="386366"/>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2923504" y="4675031"/>
            <a:ext cx="5731098" cy="64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923504" y="4707228"/>
            <a:ext cx="0" cy="5087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8636358" y="4739426"/>
            <a:ext cx="10732" cy="5108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913030" y="4707228"/>
            <a:ext cx="0" cy="5087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631888" y="4707228"/>
            <a:ext cx="0" cy="5087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3542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JENIS DAN ALAT TANDA PERINGATAN DINI</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3891163"/>
              </p:ext>
            </p:extLst>
          </p:nvPr>
        </p:nvGraphicFramePr>
        <p:xfrm>
          <a:off x="1141413" y="2249488"/>
          <a:ext cx="9906000" cy="3327400"/>
        </p:xfrm>
        <a:graphic>
          <a:graphicData uri="http://schemas.openxmlformats.org/drawingml/2006/table">
            <a:tbl>
              <a:tblPr firstRow="1" bandRow="1">
                <a:tableStyleId>{5C22544A-7EE6-4342-B048-85BDC9FD1C3A}</a:tableStyleId>
              </a:tblPr>
              <a:tblGrid>
                <a:gridCol w="700266"/>
                <a:gridCol w="1867436"/>
                <a:gridCol w="2034862"/>
                <a:gridCol w="2884868"/>
                <a:gridCol w="2418568"/>
              </a:tblGrid>
              <a:tr h="370840">
                <a:tc>
                  <a:txBody>
                    <a:bodyPr/>
                    <a:lstStyle/>
                    <a:p>
                      <a:r>
                        <a:rPr lang="id-ID" sz="1400" dirty="0" smtClean="0"/>
                        <a:t>NO</a:t>
                      </a:r>
                      <a:endParaRPr lang="id-ID" sz="1400" dirty="0"/>
                    </a:p>
                  </a:txBody>
                  <a:tcPr/>
                </a:tc>
                <a:tc>
                  <a:txBody>
                    <a:bodyPr/>
                    <a:lstStyle/>
                    <a:p>
                      <a:r>
                        <a:rPr lang="id-ID" sz="1400" dirty="0" smtClean="0"/>
                        <a:t>JENIS ALAT</a:t>
                      </a:r>
                      <a:endParaRPr lang="id-ID" sz="1400" dirty="0"/>
                    </a:p>
                  </a:txBody>
                  <a:tcPr/>
                </a:tc>
                <a:tc>
                  <a:txBody>
                    <a:bodyPr/>
                    <a:lstStyle/>
                    <a:p>
                      <a:r>
                        <a:rPr lang="id-ID" sz="1400" dirty="0" smtClean="0"/>
                        <a:t>LOKASI</a:t>
                      </a:r>
                      <a:endParaRPr lang="id-ID" sz="1400" dirty="0"/>
                    </a:p>
                  </a:txBody>
                  <a:tcPr/>
                </a:tc>
                <a:tc>
                  <a:txBody>
                    <a:bodyPr/>
                    <a:lstStyle/>
                    <a:p>
                      <a:r>
                        <a:rPr lang="id-ID" sz="1400" dirty="0" smtClean="0"/>
                        <a:t>PENANGGUNG JAWAB</a:t>
                      </a:r>
                      <a:endParaRPr lang="id-ID" sz="1400" dirty="0"/>
                    </a:p>
                  </a:txBody>
                  <a:tcPr/>
                </a:tc>
                <a:tc>
                  <a:txBody>
                    <a:bodyPr/>
                    <a:lstStyle/>
                    <a:p>
                      <a:r>
                        <a:rPr lang="id-ID" sz="1400" dirty="0" smtClean="0"/>
                        <a:t>YANG DI SEPAKATI WARGA SEBAGAI TANDA</a:t>
                      </a:r>
                      <a:r>
                        <a:rPr lang="id-ID" sz="1400" baseline="0" dirty="0" smtClean="0"/>
                        <a:t> PERINGATN DINI</a:t>
                      </a:r>
                      <a:endParaRPr lang="id-ID" sz="1400" dirty="0"/>
                    </a:p>
                  </a:txBody>
                  <a:tcPr/>
                </a:tc>
              </a:tr>
              <a:tr h="370840">
                <a:tc>
                  <a:txBody>
                    <a:bodyPr/>
                    <a:lstStyle/>
                    <a:p>
                      <a:r>
                        <a:rPr lang="id-ID" dirty="0" smtClean="0"/>
                        <a:t>1.</a:t>
                      </a:r>
                      <a:endParaRPr lang="id-ID" dirty="0"/>
                    </a:p>
                  </a:txBody>
                  <a:tcPr/>
                </a:tc>
                <a:tc>
                  <a:txBody>
                    <a:bodyPr/>
                    <a:lstStyle/>
                    <a:p>
                      <a:r>
                        <a:rPr lang="id-ID" dirty="0" smtClean="0"/>
                        <a:t>Kentongan</a:t>
                      </a:r>
                      <a:endParaRPr lang="id-ID" dirty="0"/>
                    </a:p>
                  </a:txBody>
                  <a:tcPr/>
                </a:tc>
                <a:tc>
                  <a:txBody>
                    <a:bodyPr/>
                    <a:lstStyle/>
                    <a:p>
                      <a:r>
                        <a:rPr lang="id-ID" dirty="0" smtClean="0"/>
                        <a:t>Semua dusun ada</a:t>
                      </a:r>
                      <a:endParaRPr lang="id-ID" dirty="0"/>
                    </a:p>
                  </a:txBody>
                  <a:tcPr/>
                </a:tc>
                <a:tc>
                  <a:txBody>
                    <a:bodyPr/>
                    <a:lstStyle/>
                    <a:p>
                      <a:r>
                        <a:rPr lang="id-ID" dirty="0" smtClean="0"/>
                        <a:t>Pak Dukuh</a:t>
                      </a:r>
                      <a:endParaRPr lang="id-ID" dirty="0"/>
                    </a:p>
                  </a:txBody>
                  <a:tcPr/>
                </a:tc>
                <a:tc>
                  <a:txBody>
                    <a:bodyPr/>
                    <a:lstStyle/>
                    <a:p>
                      <a:r>
                        <a:rPr lang="id-ID" dirty="0" smtClean="0"/>
                        <a:t>KENTONGAN</a:t>
                      </a:r>
                      <a:endParaRPr lang="id-ID" dirty="0"/>
                    </a:p>
                  </a:txBody>
                  <a:tcPr/>
                </a:tc>
              </a:tr>
              <a:tr h="370840">
                <a:tc>
                  <a:txBody>
                    <a:bodyPr/>
                    <a:lstStyle/>
                    <a:p>
                      <a:r>
                        <a:rPr lang="id-ID" dirty="0" smtClean="0"/>
                        <a:t>2.</a:t>
                      </a:r>
                      <a:endParaRPr lang="id-ID" dirty="0"/>
                    </a:p>
                  </a:txBody>
                  <a:tcPr/>
                </a:tc>
                <a:tc>
                  <a:txBody>
                    <a:bodyPr/>
                    <a:lstStyle/>
                    <a:p>
                      <a:r>
                        <a:rPr lang="id-ID" dirty="0" smtClean="0"/>
                        <a:t>HP</a:t>
                      </a:r>
                      <a:endParaRPr lang="id-ID" dirty="0"/>
                    </a:p>
                  </a:txBody>
                  <a:tcPr/>
                </a:tc>
                <a:tc>
                  <a:txBody>
                    <a:bodyPr/>
                    <a:lstStyle/>
                    <a:p>
                      <a:r>
                        <a:rPr lang="id-ID" dirty="0" smtClean="0"/>
                        <a:t>Ssemua</a:t>
                      </a:r>
                      <a:r>
                        <a:rPr lang="id-ID" baseline="0" dirty="0" smtClean="0"/>
                        <a:t> dusun ada</a:t>
                      </a:r>
                      <a:endParaRPr lang="id-ID" dirty="0"/>
                    </a:p>
                  </a:txBody>
                  <a:tcPr/>
                </a:tc>
                <a:tc>
                  <a:txBody>
                    <a:bodyPr/>
                    <a:lstStyle/>
                    <a:p>
                      <a:r>
                        <a:rPr lang="id-ID" dirty="0" smtClean="0"/>
                        <a:t>Pak Dukuh</a:t>
                      </a:r>
                      <a:endParaRPr lang="id-ID" dirty="0"/>
                    </a:p>
                  </a:txBody>
                  <a:tcPr/>
                </a:tc>
                <a:tc>
                  <a:txBody>
                    <a:bodyPr/>
                    <a:lstStyle/>
                    <a:p>
                      <a:endParaRPr lang="id-ID"/>
                    </a:p>
                  </a:txBody>
                  <a:tcPr/>
                </a:tc>
              </a:tr>
              <a:tr h="370840">
                <a:tc>
                  <a:txBody>
                    <a:bodyPr/>
                    <a:lstStyle/>
                    <a:p>
                      <a:r>
                        <a:rPr lang="id-ID" dirty="0" smtClean="0"/>
                        <a:t>3.</a:t>
                      </a:r>
                      <a:endParaRPr lang="id-ID" dirty="0"/>
                    </a:p>
                  </a:txBody>
                  <a:tcPr/>
                </a:tc>
                <a:tc>
                  <a:txBody>
                    <a:bodyPr/>
                    <a:lstStyle/>
                    <a:p>
                      <a:r>
                        <a:rPr lang="id-ID" dirty="0" smtClean="0"/>
                        <a:t>HT</a:t>
                      </a:r>
                      <a:endParaRPr lang="id-ID" dirty="0"/>
                    </a:p>
                  </a:txBody>
                  <a:tcPr/>
                </a:tc>
                <a:tc>
                  <a:txBody>
                    <a:bodyPr/>
                    <a:lstStyle/>
                    <a:p>
                      <a:r>
                        <a:rPr lang="id-ID" dirty="0" smtClean="0"/>
                        <a:t>Semua dusun ada</a:t>
                      </a:r>
                      <a:endParaRPr lang="id-ID" dirty="0"/>
                    </a:p>
                  </a:txBody>
                  <a:tcPr/>
                </a:tc>
                <a:tc>
                  <a:txBody>
                    <a:bodyPr/>
                    <a:lstStyle/>
                    <a:p>
                      <a:r>
                        <a:rPr lang="id-ID" dirty="0" smtClean="0"/>
                        <a:t>Pak Dukuh</a:t>
                      </a:r>
                      <a:endParaRPr lang="id-ID" dirty="0"/>
                    </a:p>
                  </a:txBody>
                  <a:tcPr/>
                </a:tc>
                <a:tc>
                  <a:txBody>
                    <a:bodyPr/>
                    <a:lstStyle/>
                    <a:p>
                      <a:endParaRPr lang="id-ID"/>
                    </a:p>
                  </a:txBody>
                  <a:tcPr/>
                </a:tc>
              </a:tr>
              <a:tr h="370840">
                <a:tc>
                  <a:txBody>
                    <a:bodyPr/>
                    <a:lstStyle/>
                    <a:p>
                      <a:r>
                        <a:rPr lang="id-ID" dirty="0" smtClean="0"/>
                        <a:t>4.</a:t>
                      </a:r>
                      <a:endParaRPr lang="id-ID" dirty="0"/>
                    </a:p>
                  </a:txBody>
                  <a:tcPr/>
                </a:tc>
                <a:tc>
                  <a:txBody>
                    <a:bodyPr/>
                    <a:lstStyle/>
                    <a:p>
                      <a:r>
                        <a:rPr lang="id-ID" dirty="0" smtClean="0"/>
                        <a:t>SPEKER MASJID</a:t>
                      </a:r>
                      <a:endParaRPr lang="id-ID" dirty="0"/>
                    </a:p>
                  </a:txBody>
                  <a:tcPr/>
                </a:tc>
                <a:tc>
                  <a:txBody>
                    <a:bodyPr/>
                    <a:lstStyle/>
                    <a:p>
                      <a:r>
                        <a:rPr lang="id-ID" dirty="0" smtClean="0"/>
                        <a:t>Semua dusun ada</a:t>
                      </a:r>
                      <a:endParaRPr lang="id-ID" dirty="0"/>
                    </a:p>
                  </a:txBody>
                  <a:tcPr/>
                </a:tc>
                <a:tc>
                  <a:txBody>
                    <a:bodyPr/>
                    <a:lstStyle/>
                    <a:p>
                      <a:r>
                        <a:rPr lang="id-ID" dirty="0" smtClean="0"/>
                        <a:t>Pak Dukuh</a:t>
                      </a:r>
                      <a:endParaRPr lang="id-ID" dirty="0"/>
                    </a:p>
                  </a:txBody>
                  <a:tcPr/>
                </a:tc>
                <a:tc>
                  <a:txBody>
                    <a:bodyPr/>
                    <a:lstStyle/>
                    <a:p>
                      <a:endParaRPr lang="id-ID"/>
                    </a:p>
                  </a:txBody>
                  <a:tcPr/>
                </a:tc>
              </a:tr>
              <a:tr h="370840">
                <a:tc>
                  <a:txBody>
                    <a:bodyPr/>
                    <a:lstStyle/>
                    <a:p>
                      <a:endParaRPr lang="id-ID"/>
                    </a:p>
                  </a:txBody>
                  <a:tcPr/>
                </a:tc>
                <a:tc>
                  <a:txBody>
                    <a:bodyPr/>
                    <a:lstStyle/>
                    <a:p>
                      <a:endParaRPr lang="id-ID" dirty="0"/>
                    </a:p>
                  </a:txBody>
                  <a:tcPr/>
                </a:tc>
                <a:tc>
                  <a:txBody>
                    <a:bodyPr/>
                    <a:lstStyle/>
                    <a:p>
                      <a:endParaRPr lang="id-ID"/>
                    </a:p>
                  </a:txBody>
                  <a:tcPr/>
                </a:tc>
                <a:tc>
                  <a:txBody>
                    <a:bodyPr/>
                    <a:lstStyle/>
                    <a:p>
                      <a:endParaRPr lang="id-ID"/>
                    </a:p>
                  </a:txBody>
                  <a:tcPr/>
                </a:tc>
                <a:tc>
                  <a:txBody>
                    <a:bodyPr/>
                    <a:lstStyle/>
                    <a:p>
                      <a:endParaRPr lang="id-ID"/>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r>
            </a:tbl>
          </a:graphicData>
        </a:graphic>
      </p:graphicFrame>
    </p:spTree>
    <p:extLst>
      <p:ext uri="{BB962C8B-B14F-4D97-AF65-F5344CB8AC3E}">
        <p14:creationId xmlns:p14="http://schemas.microsoft.com/office/powerpoint/2010/main" val="28881165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260</TotalTime>
  <Words>488</Words>
  <Application>Microsoft Office PowerPoint</Application>
  <PresentationFormat>Custom</PresentationFormat>
  <Paragraphs>107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Circuit</vt:lpstr>
      <vt:lpstr>Sistem peringatan dini BERBASIS MASYARAKAT</vt:lpstr>
      <vt:lpstr>Tujuan sistem peringatan dini berbasis masyarakat </vt:lpstr>
      <vt:lpstr>Landasan hukum</vt:lpstr>
      <vt:lpstr>pengertian</vt:lpstr>
      <vt:lpstr>kesiapsiagaan</vt:lpstr>
      <vt:lpstr>PERINGATAN DINI</vt:lpstr>
      <vt:lpstr>Skema peringatan dini dari pemerintah ke masyarakat</vt:lpstr>
      <vt:lpstr>STRUKTUR ORGANNISAI PERINGATAN DINI</vt:lpstr>
      <vt:lpstr>JENIS DAN ALAT TANDA PERINGATAN DINI</vt:lpstr>
      <vt:lpstr>KESEPAKATAN TADA PERINGATAN DINI DESA  BEJI kecamatan NGAWEN gununkidul</vt:lpstr>
      <vt:lpstr>Level peringatan dan respon yang diharapkan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 peringana dini</dc:title>
  <dc:creator>TK ABA NGALANG</dc:creator>
  <cp:lastModifiedBy>ASUS</cp:lastModifiedBy>
  <cp:revision>21</cp:revision>
  <dcterms:created xsi:type="dcterms:W3CDTF">2018-02-16T15:53:37Z</dcterms:created>
  <dcterms:modified xsi:type="dcterms:W3CDTF">2019-10-16T05:58:03Z</dcterms:modified>
</cp:coreProperties>
</file>